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deck is a template. Every bracketed field must be replaced with your own figures from the Quantum Shelf Life Calculator and the Cryptographic Census. Do not present it with the placeholders in place. Twenty minutes: roughly ninety seconds a slide, which leaves time for the two questions that matter and are on slide 11.</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Lead with the ask. A board that has to wait eight slides to learn what is being requested spends those eight slides guessing. Everything after this slide is evidence for this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not skip the formula. A board that sees the arithmetic can challenge the inputs, which is what you want. A board shown only a conclusion can only accept or reject it.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single most common error in a quantum programme is sequencing by technical convenience. This slide exists to prevent that decision being made implicitly.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slide that defuses the strongest objection. If your classes are exposed at every date, the timeline debate is irrelevant and you should say so in one sentence. If the answer does depend on the date, do not hide that: name the date the decision turns on and let the board choose it, because choosing the planning date is a governance decision, not a physics prediction.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your board saw a quantum paper in 2025, this is the slide that explains why the answer has changed. The contractor flow through is the part that usually lands: it converts a government timetable into a commercial one.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Put the objection on the screen in the CFO's own words. A board that sees its own scepticism represented fairly listens to the answer. Do not paraphrase it into something weaker.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your ratio is extreme, check the cost before presenting. A 1000 to 1 ratio reads as an error in the cost figure and it will cost you the credibility of the whole paper.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Credibility comes from this slide, not from the ask. A board that believes the census believes the numbers that follow from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Asking for Phase 1 and 2 only is usually the right structure: it is a real decision the board can make on today's evidence, and it creates a natural return point. But the scope of Phase 1 must be sufficient to actually answer the question, or you will return with nothing new.</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Presenting risks is not weakness. A quantum paper with no risk slide reads as a paper that has not been tested, and the first question will be the risk you omitted.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Giving the board its own questions is the strongest move available. It signals that the paper expects scrutiny, and it directs the scrutiny to the two places where the answer actually matters rather than to the timeline debate.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this slide. It is the slide that lets a board rely on the paper, because it says exactly what the paper is and is not. Fill in the verification line: an unverified figure in a board paper is the author's personal exposure.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1622"/>
        </a:solidFill>
        <a:effectLst/>
      </p:bgPr>
    </p:bg>
    <p:spTree>
      <p:nvGrpSpPr>
        <p:cNvPr id="1" name=""/>
        <p:cNvGrpSpPr/>
        <p:nvPr/>
      </p:nvGrpSpPr>
      <p:grpSpPr/>
      <p:sp>
        <p:nvSpPr>
          <p:cNvPr id="2" name="TextBox 1"/>
          <p:cNvSpPr txBox="1"/>
          <p:nvPr/>
        </p:nvSpPr>
        <p:spPr>
          <a:xfrm>
            <a:off x="914400" y="2103120"/>
            <a:ext cx="10332720" cy="365760"/>
          </a:xfrm>
          <a:prstGeom prst="rect">
            <a:avLst/>
          </a:prstGeom>
          <a:noFill/>
        </p:spPr>
        <p:txBody>
          <a:bodyPr wrap="square">
            <a:spAutoFit/>
          </a:bodyPr>
          <a:lstStyle/>
          <a:p>
            <a:pPr algn="l">
              <a:spcAft>
                <a:spcPts val="600"/>
              </a:spcAft>
            </a:pPr>
            <a:r>
              <a:rPr sz="1200" b="1" i="0">
                <a:solidFill>
                  <a:srgbClr val="C9A227"/>
                </a:solidFill>
                <a:latin typeface="Calibri"/>
              </a:rPr>
              <a:t>BOARD BRIEFING  //  TWELVE SLIDES  //  TWENTY MINUTES</a:t>
            </a:r>
          </a:p>
        </p:txBody>
      </p:sp>
      <p:sp>
        <p:nvSpPr>
          <p:cNvPr id="3" name="TextBox 2"/>
          <p:cNvSpPr txBox="1"/>
          <p:nvPr/>
        </p:nvSpPr>
        <p:spPr>
          <a:xfrm>
            <a:off x="914400" y="2514600"/>
            <a:ext cx="10332720" cy="1371600"/>
          </a:xfrm>
          <a:prstGeom prst="rect">
            <a:avLst/>
          </a:prstGeom>
          <a:noFill/>
        </p:spPr>
        <p:txBody>
          <a:bodyPr wrap="square">
            <a:spAutoFit/>
          </a:bodyPr>
          <a:lstStyle/>
          <a:p>
            <a:pPr algn="l">
              <a:spcAft>
                <a:spcPts val="600"/>
              </a:spcAft>
            </a:pPr>
            <a:r>
              <a:rPr sz="4400" b="1" i="0">
                <a:solidFill>
                  <a:srgbClr val="FFFFFF"/>
                </a:solidFill>
                <a:latin typeface="Calibri"/>
              </a:rPr>
              <a:t>Quantum Readiness</a:t>
            </a:r>
          </a:p>
        </p:txBody>
      </p:sp>
      <p:sp>
        <p:nvSpPr>
          <p:cNvPr id="4" name="TextBox 3"/>
          <p:cNvSpPr txBox="1"/>
          <p:nvPr/>
        </p:nvSpPr>
        <p:spPr>
          <a:xfrm>
            <a:off x="914400" y="3794760"/>
            <a:ext cx="10332720" cy="822960"/>
          </a:xfrm>
          <a:prstGeom prst="rect">
            <a:avLst/>
          </a:prstGeom>
          <a:noFill/>
        </p:spPr>
        <p:txBody>
          <a:bodyPr wrap="square">
            <a:spAutoFit/>
          </a:bodyPr>
          <a:lstStyle/>
          <a:p>
            <a:pPr algn="l">
              <a:spcAft>
                <a:spcPts val="600"/>
              </a:spcAft>
            </a:pPr>
            <a:r>
              <a:rPr sz="1700" b="0" i="0">
                <a:solidFill>
                  <a:srgbClr val="D5DBE1"/>
                </a:solidFill>
                <a:latin typeface="Calibri"/>
              </a:rPr>
              <a:t>What our data is worth to an adversary who can decrypt it in 2030, and what we propose to do about it</a:t>
            </a:r>
          </a:p>
        </p:txBody>
      </p:sp>
      <p:sp>
        <p:nvSpPr>
          <p:cNvPr id="5" name="TextBox 4"/>
          <p:cNvSpPr txBox="1"/>
          <p:nvPr/>
        </p:nvSpPr>
        <p:spPr>
          <a:xfrm>
            <a:off x="914400" y="5029200"/>
            <a:ext cx="10332720" cy="731520"/>
          </a:xfrm>
          <a:prstGeom prst="rect">
            <a:avLst/>
          </a:prstGeom>
          <a:noFill/>
        </p:spPr>
        <p:txBody>
          <a:bodyPr wrap="square">
            <a:spAutoFit/>
          </a:bodyPr>
          <a:lstStyle/>
          <a:p>
            <a:pPr algn="l">
              <a:spcAft>
                <a:spcPts val="600"/>
              </a:spcAft>
            </a:pPr>
            <a:r>
              <a:rPr sz="1200" b="0" i="0">
                <a:solidFill>
                  <a:srgbClr val="6B7785"/>
                </a:solidFill>
                <a:latin typeface="Calibri"/>
              </a:rPr>
              <a:t>[ Presenter name and role ]        [ Date ]        [ Committee ]</a:t>
            </a:r>
          </a:p>
        </p:txBody>
      </p:sp>
      <p:sp>
        <p:nvSpPr>
          <p:cNvPr id="6" name="TextBox 5"/>
          <p:cNvSpPr txBox="1"/>
          <p:nvPr/>
        </p:nvSpPr>
        <p:spPr>
          <a:xfrm>
            <a:off x="914400" y="6035040"/>
            <a:ext cx="10332720" cy="365760"/>
          </a:xfrm>
          <a:prstGeom prst="rect">
            <a:avLst/>
          </a:prstGeom>
          <a:noFill/>
        </p:spPr>
        <p:txBody>
          <a:bodyPr wrap="square">
            <a:spAutoFit/>
          </a:bodyPr>
          <a:lstStyle/>
          <a:p>
            <a:pPr algn="l">
              <a:spcAft>
                <a:spcPts val="600"/>
              </a:spcAft>
            </a:pPr>
            <a:r>
              <a:rPr sz="1000" b="0" i="1">
                <a:solidFill>
                  <a:srgbClr val="6B7785"/>
                </a:solidFill>
                <a:latin typeface="Calibri"/>
              </a:rPr>
              <a:t>Companion toolkit to When Agents Rule. Replace every bracketed field with your own figures before presenting.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640080" y="384048"/>
            <a:ext cx="10881360" cy="274320"/>
          </a:xfrm>
          <a:prstGeom prst="rect">
            <a:avLst/>
          </a:prstGeom>
          <a:noFill/>
        </p:spPr>
        <p:txBody>
          <a:bodyPr wrap="square">
            <a:spAutoFit/>
          </a:bodyPr>
          <a:lstStyle/>
          <a:p>
            <a:pPr algn="l">
              <a:spcAft>
                <a:spcPts val="600"/>
              </a:spcAft>
            </a:pPr>
            <a:r>
              <a:rPr sz="1100" b="1" i="0">
                <a:solidFill>
                  <a:srgbClr val="C9A227"/>
                </a:solidFill>
                <a:latin typeface="Calibri"/>
              </a:rPr>
              <a:t>SLIDE 1 OF 12</a:t>
            </a:r>
          </a:p>
        </p:txBody>
      </p:sp>
      <p:sp>
        <p:nvSpPr>
          <p:cNvPr id="3" name="TextBox 2"/>
          <p:cNvSpPr txBox="1"/>
          <p:nvPr/>
        </p:nvSpPr>
        <p:spPr>
          <a:xfrm>
            <a:off x="640080" y="603504"/>
            <a:ext cx="10881360" cy="566928"/>
          </a:xfrm>
          <a:prstGeom prst="rect">
            <a:avLst/>
          </a:prstGeom>
          <a:noFill/>
        </p:spPr>
        <p:txBody>
          <a:bodyPr wrap="square">
            <a:spAutoFit/>
          </a:bodyPr>
          <a:lstStyle/>
          <a:p>
            <a:pPr algn="l">
              <a:spcAft>
                <a:spcPts val="600"/>
              </a:spcAft>
            </a:pPr>
            <a:r>
              <a:rPr sz="2700" b="1" i="0">
                <a:solidFill>
                  <a:srgbClr val="1A2A3A"/>
                </a:solidFill>
                <a:latin typeface="Calibri"/>
              </a:rPr>
              <a:t>The ask, before the evidence</a:t>
            </a:r>
          </a:p>
        </p:txBody>
      </p:sp>
      <p:sp>
        <p:nvSpPr>
          <p:cNvPr id="4" name="Rectangle 3"/>
          <p:cNvSpPr/>
          <p:nvPr/>
        </p:nvSpPr>
        <p:spPr>
          <a:xfrm>
            <a:off x="640080" y="1170432"/>
            <a:ext cx="10881360" cy="32004"/>
          </a:xfrm>
          <a:prstGeom prst="rect">
            <a:avLst/>
          </a:prstGeom>
          <a:solidFill>
            <a:srgbClr val="C9A2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508760"/>
            <a:ext cx="2834640" cy="365760"/>
          </a:xfrm>
          <a:prstGeom prst="rect">
            <a:avLst/>
          </a:prstGeom>
          <a:noFill/>
        </p:spPr>
        <p:txBody>
          <a:bodyPr wrap="square">
            <a:spAutoFit/>
          </a:bodyPr>
          <a:lstStyle/>
          <a:p>
            <a:pPr algn="l">
              <a:spcAft>
                <a:spcPts val="600"/>
              </a:spcAft>
            </a:pPr>
            <a:r>
              <a:rPr sz="1100" b="1" i="0">
                <a:solidFill>
                  <a:srgbClr val="6B7785"/>
                </a:solidFill>
                <a:latin typeface="Calibri"/>
              </a:rPr>
              <a:t>DECISION REQUESTED</a:t>
            </a:r>
          </a:p>
        </p:txBody>
      </p:sp>
      <p:sp>
        <p:nvSpPr>
          <p:cNvPr id="6" name="TextBox 5"/>
          <p:cNvSpPr txBox="1"/>
          <p:nvPr/>
        </p:nvSpPr>
        <p:spPr>
          <a:xfrm>
            <a:off x="3657600" y="1481328"/>
            <a:ext cx="7680960" cy="457200"/>
          </a:xfrm>
          <a:prstGeom prst="rect">
            <a:avLst/>
          </a:prstGeom>
          <a:noFill/>
        </p:spPr>
        <p:txBody>
          <a:bodyPr wrap="square">
            <a:spAutoFit/>
          </a:bodyPr>
          <a:lstStyle/>
          <a:p>
            <a:pPr algn="l">
              <a:spcAft>
                <a:spcPts val="600"/>
              </a:spcAft>
            </a:pPr>
            <a:r>
              <a:rPr sz="1500" b="1" i="0">
                <a:solidFill>
                  <a:srgbClr val="1A2A3A"/>
                </a:solidFill>
                <a:latin typeface="Calibri"/>
              </a:rPr>
              <a:t>[ Approve Phase 1 and 2 funding for post quantum migration ]</a:t>
            </a:r>
          </a:p>
        </p:txBody>
      </p:sp>
      <p:sp>
        <p:nvSpPr>
          <p:cNvPr id="7" name="TextBox 6"/>
          <p:cNvSpPr txBox="1"/>
          <p:nvPr/>
        </p:nvSpPr>
        <p:spPr>
          <a:xfrm>
            <a:off x="685800" y="2167128"/>
            <a:ext cx="2834640" cy="365760"/>
          </a:xfrm>
          <a:prstGeom prst="rect">
            <a:avLst/>
          </a:prstGeom>
          <a:noFill/>
        </p:spPr>
        <p:txBody>
          <a:bodyPr wrap="square">
            <a:spAutoFit/>
          </a:bodyPr>
          <a:lstStyle/>
          <a:p>
            <a:pPr algn="l">
              <a:spcAft>
                <a:spcPts val="600"/>
              </a:spcAft>
            </a:pPr>
            <a:r>
              <a:rPr sz="1100" b="1" i="0">
                <a:solidFill>
                  <a:srgbClr val="6B7785"/>
                </a:solidFill>
                <a:latin typeface="Calibri"/>
              </a:rPr>
              <a:t>AMOUNT</a:t>
            </a:r>
          </a:p>
        </p:txBody>
      </p:sp>
      <p:sp>
        <p:nvSpPr>
          <p:cNvPr id="8" name="TextBox 7"/>
          <p:cNvSpPr txBox="1"/>
          <p:nvPr/>
        </p:nvSpPr>
        <p:spPr>
          <a:xfrm>
            <a:off x="3657600" y="2139696"/>
            <a:ext cx="7680960" cy="457200"/>
          </a:xfrm>
          <a:prstGeom prst="rect">
            <a:avLst/>
          </a:prstGeom>
          <a:noFill/>
        </p:spPr>
        <p:txBody>
          <a:bodyPr wrap="square">
            <a:spAutoFit/>
          </a:bodyPr>
          <a:lstStyle/>
          <a:p>
            <a:pPr algn="l">
              <a:spcAft>
                <a:spcPts val="600"/>
              </a:spcAft>
            </a:pPr>
            <a:r>
              <a:rPr sz="1500" b="1" i="0">
                <a:solidFill>
                  <a:srgbClr val="1A2A3A"/>
                </a:solidFill>
                <a:latin typeface="Calibri"/>
              </a:rPr>
              <a:t>[ currency and amount, with the year by year profile on slide 9 ]</a:t>
            </a:r>
          </a:p>
        </p:txBody>
      </p:sp>
      <p:sp>
        <p:nvSpPr>
          <p:cNvPr id="9" name="TextBox 8"/>
          <p:cNvSpPr txBox="1"/>
          <p:nvPr/>
        </p:nvSpPr>
        <p:spPr>
          <a:xfrm>
            <a:off x="685800" y="2825496"/>
            <a:ext cx="2834640" cy="365760"/>
          </a:xfrm>
          <a:prstGeom prst="rect">
            <a:avLst/>
          </a:prstGeom>
          <a:noFill/>
        </p:spPr>
        <p:txBody>
          <a:bodyPr wrap="square">
            <a:spAutoFit/>
          </a:bodyPr>
          <a:lstStyle/>
          <a:p>
            <a:pPr algn="l">
              <a:spcAft>
                <a:spcPts val="600"/>
              </a:spcAft>
            </a:pPr>
            <a:r>
              <a:rPr sz="1100" b="1" i="0">
                <a:solidFill>
                  <a:srgbClr val="6B7785"/>
                </a:solidFill>
                <a:latin typeface="Calibri"/>
              </a:rPr>
              <a:t>WHY NOW</a:t>
            </a:r>
          </a:p>
        </p:txBody>
      </p:sp>
      <p:sp>
        <p:nvSpPr>
          <p:cNvPr id="10" name="TextBox 9"/>
          <p:cNvSpPr txBox="1"/>
          <p:nvPr/>
        </p:nvSpPr>
        <p:spPr>
          <a:xfrm>
            <a:off x="3657600" y="2798064"/>
            <a:ext cx="7680960" cy="457200"/>
          </a:xfrm>
          <a:prstGeom prst="rect">
            <a:avLst/>
          </a:prstGeom>
          <a:noFill/>
        </p:spPr>
        <p:txBody>
          <a:bodyPr wrap="square">
            <a:spAutoFit/>
          </a:bodyPr>
          <a:lstStyle/>
          <a:p>
            <a:pPr algn="l">
              <a:spcAft>
                <a:spcPts val="600"/>
              </a:spcAft>
            </a:pPr>
            <a:r>
              <a:rPr sz="1500" b="1" i="0">
                <a:solidFill>
                  <a:srgbClr val="1A2A3A"/>
                </a:solidFill>
                <a:latin typeface="Calibri"/>
              </a:rPr>
              <a:t>[ number ] data classes are already exposed at every plausible quantum date</a:t>
            </a:r>
          </a:p>
        </p:txBody>
      </p:sp>
      <p:sp>
        <p:nvSpPr>
          <p:cNvPr id="11" name="TextBox 10"/>
          <p:cNvSpPr txBox="1"/>
          <p:nvPr/>
        </p:nvSpPr>
        <p:spPr>
          <a:xfrm>
            <a:off x="685800" y="3483863"/>
            <a:ext cx="2834640" cy="365760"/>
          </a:xfrm>
          <a:prstGeom prst="rect">
            <a:avLst/>
          </a:prstGeom>
          <a:noFill/>
        </p:spPr>
        <p:txBody>
          <a:bodyPr wrap="square">
            <a:spAutoFit/>
          </a:bodyPr>
          <a:lstStyle/>
          <a:p>
            <a:pPr algn="l">
              <a:spcAft>
                <a:spcPts val="600"/>
              </a:spcAft>
            </a:pPr>
            <a:r>
              <a:rPr sz="1100" b="1" i="0">
                <a:solidFill>
                  <a:srgbClr val="6B7785"/>
                </a:solidFill>
                <a:latin typeface="Calibri"/>
              </a:rPr>
              <a:t>WHAT CANNOT BE RECOVERED</a:t>
            </a:r>
          </a:p>
        </p:txBody>
      </p:sp>
      <p:sp>
        <p:nvSpPr>
          <p:cNvPr id="12" name="TextBox 11"/>
          <p:cNvSpPr txBox="1"/>
          <p:nvPr/>
        </p:nvSpPr>
        <p:spPr>
          <a:xfrm>
            <a:off x="3657600" y="3456432"/>
            <a:ext cx="7680960" cy="457200"/>
          </a:xfrm>
          <a:prstGeom prst="rect">
            <a:avLst/>
          </a:prstGeom>
          <a:noFill/>
        </p:spPr>
        <p:txBody>
          <a:bodyPr wrap="square">
            <a:spAutoFit/>
          </a:bodyPr>
          <a:lstStyle/>
          <a:p>
            <a:pPr algn="l">
              <a:spcAft>
                <a:spcPts val="600"/>
              </a:spcAft>
            </a:pPr>
            <a:r>
              <a:rPr sz="1500" b="1" i="0">
                <a:solidFill>
                  <a:srgbClr val="1A2A3A"/>
                </a:solidFill>
                <a:latin typeface="Calibri"/>
              </a:rPr>
              <a:t>[ number ] years of traffic since [ year ] may already be held</a:t>
            </a:r>
          </a:p>
        </p:txBody>
      </p:sp>
      <p:sp>
        <p:nvSpPr>
          <p:cNvPr id="13" name="TextBox 12"/>
          <p:cNvSpPr txBox="1"/>
          <p:nvPr/>
        </p:nvSpPr>
        <p:spPr>
          <a:xfrm>
            <a:off x="685800" y="4142231"/>
            <a:ext cx="2834640" cy="365760"/>
          </a:xfrm>
          <a:prstGeom prst="rect">
            <a:avLst/>
          </a:prstGeom>
          <a:noFill/>
        </p:spPr>
        <p:txBody>
          <a:bodyPr wrap="square">
            <a:spAutoFit/>
          </a:bodyPr>
          <a:lstStyle/>
          <a:p>
            <a:pPr algn="l">
              <a:spcAft>
                <a:spcPts val="600"/>
              </a:spcAft>
            </a:pPr>
            <a:r>
              <a:rPr sz="1100" b="1" i="0">
                <a:solidFill>
                  <a:srgbClr val="6B7785"/>
                </a:solidFill>
                <a:latin typeface="Calibri"/>
              </a:rPr>
              <a:t>CONFIDENCE</a:t>
            </a:r>
          </a:p>
        </p:txBody>
      </p:sp>
      <p:sp>
        <p:nvSpPr>
          <p:cNvPr id="14" name="TextBox 13"/>
          <p:cNvSpPr txBox="1"/>
          <p:nvPr/>
        </p:nvSpPr>
        <p:spPr>
          <a:xfrm>
            <a:off x="3657600" y="4114799"/>
            <a:ext cx="7680960" cy="457200"/>
          </a:xfrm>
          <a:prstGeom prst="rect">
            <a:avLst/>
          </a:prstGeom>
          <a:noFill/>
        </p:spPr>
        <p:txBody>
          <a:bodyPr wrap="square">
            <a:spAutoFit/>
          </a:bodyPr>
          <a:lstStyle/>
          <a:p>
            <a:pPr algn="l">
              <a:spcAft>
                <a:spcPts val="600"/>
              </a:spcAft>
            </a:pPr>
            <a:r>
              <a:rPr sz="1500" b="1" i="0">
                <a:solidFill>
                  <a:srgbClr val="1A2A3A"/>
                </a:solidFill>
                <a:latin typeface="Calibri"/>
              </a:rPr>
              <a:t>[ grade ] on [ n ] of 4 evidence tests, from the Shelf Life Calculator</a:t>
            </a:r>
          </a:p>
        </p:txBody>
      </p:sp>
      <p:sp>
        <p:nvSpPr>
          <p:cNvPr id="15" name="TextBox 14"/>
          <p:cNvSpPr txBox="1"/>
          <p:nvPr/>
        </p:nvSpPr>
        <p:spPr>
          <a:xfrm>
            <a:off x="685800" y="4800599"/>
            <a:ext cx="2834640" cy="365760"/>
          </a:xfrm>
          <a:prstGeom prst="rect">
            <a:avLst/>
          </a:prstGeom>
          <a:noFill/>
        </p:spPr>
        <p:txBody>
          <a:bodyPr wrap="square">
            <a:spAutoFit/>
          </a:bodyPr>
          <a:lstStyle/>
          <a:p>
            <a:pPr algn="l">
              <a:spcAft>
                <a:spcPts val="600"/>
              </a:spcAft>
            </a:pPr>
            <a:r>
              <a:rPr sz="1100" b="1" i="0">
                <a:solidFill>
                  <a:srgbClr val="6B7785"/>
                </a:solidFill>
                <a:latin typeface="Calibri"/>
              </a:rPr>
              <a:t>ACCOUNTABLE OWNER</a:t>
            </a:r>
          </a:p>
        </p:txBody>
      </p:sp>
      <p:sp>
        <p:nvSpPr>
          <p:cNvPr id="16" name="TextBox 15"/>
          <p:cNvSpPr txBox="1"/>
          <p:nvPr/>
        </p:nvSpPr>
        <p:spPr>
          <a:xfrm>
            <a:off x="3657600" y="4773167"/>
            <a:ext cx="7680960" cy="457200"/>
          </a:xfrm>
          <a:prstGeom prst="rect">
            <a:avLst/>
          </a:prstGeom>
          <a:noFill/>
        </p:spPr>
        <p:txBody>
          <a:bodyPr wrap="square">
            <a:spAutoFit/>
          </a:bodyPr>
          <a:lstStyle/>
          <a:p>
            <a:pPr algn="l">
              <a:spcAft>
                <a:spcPts val="600"/>
              </a:spcAft>
            </a:pPr>
            <a:r>
              <a:rPr sz="1500" b="1" i="0">
                <a:solidFill>
                  <a:srgbClr val="1A2A3A"/>
                </a:solidFill>
                <a:latin typeface="Calibri"/>
              </a:rPr>
              <a:t>[ name and role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640080" y="384048"/>
            <a:ext cx="10881360" cy="274320"/>
          </a:xfrm>
          <a:prstGeom prst="rect">
            <a:avLst/>
          </a:prstGeom>
          <a:noFill/>
        </p:spPr>
        <p:txBody>
          <a:bodyPr wrap="square">
            <a:spAutoFit/>
          </a:bodyPr>
          <a:lstStyle/>
          <a:p>
            <a:pPr algn="l">
              <a:spcAft>
                <a:spcPts val="600"/>
              </a:spcAft>
            </a:pPr>
            <a:r>
              <a:rPr sz="1100" b="1" i="0">
                <a:solidFill>
                  <a:srgbClr val="C9A227"/>
                </a:solidFill>
                <a:latin typeface="Calibri"/>
              </a:rPr>
              <a:t>SLIDE 2 OF 12  //  THE SHELF LIFE TEST</a:t>
            </a:r>
          </a:p>
        </p:txBody>
      </p:sp>
      <p:sp>
        <p:nvSpPr>
          <p:cNvPr id="3" name="TextBox 2"/>
          <p:cNvSpPr txBox="1"/>
          <p:nvPr/>
        </p:nvSpPr>
        <p:spPr>
          <a:xfrm>
            <a:off x="640080" y="603504"/>
            <a:ext cx="10881360" cy="566928"/>
          </a:xfrm>
          <a:prstGeom prst="rect">
            <a:avLst/>
          </a:prstGeom>
          <a:noFill/>
        </p:spPr>
        <p:txBody>
          <a:bodyPr wrap="square">
            <a:spAutoFit/>
          </a:bodyPr>
          <a:lstStyle/>
          <a:p>
            <a:pPr algn="l">
              <a:spcAft>
                <a:spcPts val="600"/>
              </a:spcAft>
            </a:pPr>
            <a:r>
              <a:rPr sz="2700" b="1" i="0">
                <a:solidFill>
                  <a:srgbClr val="1A2A3A"/>
                </a:solidFill>
                <a:latin typeface="Calibri"/>
              </a:rPr>
              <a:t>One calculation decides everything that follows</a:t>
            </a:r>
          </a:p>
        </p:txBody>
      </p:sp>
      <p:sp>
        <p:nvSpPr>
          <p:cNvPr id="4" name="Rectangle 3"/>
          <p:cNvSpPr/>
          <p:nvPr/>
        </p:nvSpPr>
        <p:spPr>
          <a:xfrm>
            <a:off x="640080" y="1170432"/>
            <a:ext cx="10881360" cy="32004"/>
          </a:xfrm>
          <a:prstGeom prst="rect">
            <a:avLst/>
          </a:prstGeom>
          <a:solidFill>
            <a:srgbClr val="C9A2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463040"/>
            <a:ext cx="10789920" cy="822960"/>
          </a:xfrm>
          <a:prstGeom prst="rect">
            <a:avLst/>
          </a:prstGeom>
          <a:noFill/>
        </p:spPr>
        <p:txBody>
          <a:bodyPr wrap="square">
            <a:spAutoFit/>
          </a:bodyPr>
          <a:lstStyle/>
          <a:p>
            <a:pPr algn="ctr">
              <a:spcAft>
                <a:spcPts val="600"/>
              </a:spcAft>
            </a:pPr>
            <a:r>
              <a:rPr sz="2100" b="1" i="0">
                <a:solidFill>
                  <a:srgbClr val="1A2A3A"/>
                </a:solidFill>
                <a:latin typeface="Calibri"/>
              </a:rPr>
              <a:t>Years available  minus  ( years of confidentiality required  plus  years the migration takes )</a:t>
            </a:r>
          </a:p>
        </p:txBody>
      </p:sp>
      <p:sp>
        <p:nvSpPr>
          <p:cNvPr id="6" name="Rectangle 5"/>
          <p:cNvSpPr/>
          <p:nvPr/>
        </p:nvSpPr>
        <p:spPr>
          <a:xfrm>
            <a:off x="685800" y="2514600"/>
            <a:ext cx="10789920" cy="914400"/>
          </a:xfrm>
          <a:prstGeom prst="rect">
            <a:avLst/>
          </a:prstGeom>
          <a:solidFill>
            <a:srgbClr val="EEF1F4"/>
          </a:solidFill>
          <a:ln w="12700">
            <a:solidFill>
              <a:srgbClr val="C3CCD5"/>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200" i="1">
                <a:solidFill>
                  <a:srgbClr val="6B7785"/>
                </a:solidFill>
                <a:latin typeface="Calibri"/>
              </a:rPr>
              <a:t>[ Insert your own figures here:  available __  minus  confidentiality __  plus migration __   equals margin __ ]</a:t>
            </a:r>
          </a:p>
        </p:txBody>
      </p:sp>
      <p:sp>
        <p:nvSpPr>
          <p:cNvPr id="7" name="TextBox 6"/>
          <p:cNvSpPr txBox="1"/>
          <p:nvPr/>
        </p:nvSpPr>
        <p:spPr>
          <a:xfrm>
            <a:off x="685800" y="3703320"/>
            <a:ext cx="10789920" cy="2194560"/>
          </a:xfrm>
          <a:prstGeom prst="rect">
            <a:avLst/>
          </a:prstGeom>
          <a:noFill/>
        </p:spPr>
        <p:txBody>
          <a:bodyPr wrap="square">
            <a:spAutoFit/>
          </a:bodyPr>
          <a:lstStyle/>
          <a:p>
            <a:pPr>
              <a:spcAft>
                <a:spcPts val="1100"/>
              </a:spcAft>
            </a:pPr>
            <a:r>
              <a:rPr sz="1600">
                <a:solidFill>
                  <a:srgbClr val="1A2A3A"/>
                </a:solidFill>
                <a:latin typeface="Calibri"/>
              </a:rPr>
              <a:t>•  If the margin is negative, the exposure exists today. It is not a future risk to be managed down.</a:t>
            </a:r>
          </a:p>
          <a:p>
            <a:pPr>
              <a:spcAft>
                <a:spcPts val="1100"/>
              </a:spcAft>
            </a:pPr>
            <a:r>
              <a:rPr sz="1600">
                <a:solidFill>
                  <a:srgbClr val="1A2A3A"/>
                </a:solidFill>
                <a:latin typeface="Calibri"/>
              </a:rPr>
              <a:t>•  There is no way to retroactively protect data that has already been captured, so for traffic already taken the loss is fixed.</a:t>
            </a:r>
          </a:p>
          <a:p>
            <a:pPr>
              <a:spcAft>
                <a:spcPts val="1100"/>
              </a:spcAft>
            </a:pPr>
            <a:r>
              <a:rPr sz="1600">
                <a:solidFill>
                  <a:srgbClr val="1A2A3A"/>
                </a:solidFill>
                <a:latin typeface="Calibri"/>
              </a:rPr>
              <a:t>•  What a migration protects is the traffic still to come. That is a smaller claim than most business cases make, and a far more defensible one.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640080" y="384048"/>
            <a:ext cx="10881360" cy="274320"/>
          </a:xfrm>
          <a:prstGeom prst="rect">
            <a:avLst/>
          </a:prstGeom>
          <a:noFill/>
        </p:spPr>
        <p:txBody>
          <a:bodyPr wrap="square">
            <a:spAutoFit/>
          </a:bodyPr>
          <a:lstStyle/>
          <a:p>
            <a:pPr algn="l">
              <a:spcAft>
                <a:spcPts val="600"/>
              </a:spcAft>
            </a:pPr>
            <a:r>
              <a:rPr sz="1100" b="1" i="0">
                <a:solidFill>
                  <a:srgbClr val="C9A227"/>
                </a:solidFill>
                <a:latin typeface="Calibri"/>
              </a:rPr>
              <a:t>SLIDE 3 OF 12</a:t>
            </a:r>
          </a:p>
        </p:txBody>
      </p:sp>
      <p:sp>
        <p:nvSpPr>
          <p:cNvPr id="3" name="TextBox 2"/>
          <p:cNvSpPr txBox="1"/>
          <p:nvPr/>
        </p:nvSpPr>
        <p:spPr>
          <a:xfrm>
            <a:off x="640080" y="603504"/>
            <a:ext cx="10881360" cy="566928"/>
          </a:xfrm>
          <a:prstGeom prst="rect">
            <a:avLst/>
          </a:prstGeom>
          <a:noFill/>
        </p:spPr>
        <p:txBody>
          <a:bodyPr wrap="square">
            <a:spAutoFit/>
          </a:bodyPr>
          <a:lstStyle/>
          <a:p>
            <a:pPr algn="l">
              <a:spcAft>
                <a:spcPts val="600"/>
              </a:spcAft>
            </a:pPr>
            <a:r>
              <a:rPr sz="2700" b="1" i="0">
                <a:solidFill>
                  <a:srgbClr val="1A2A3A"/>
                </a:solidFill>
                <a:latin typeface="Calibri"/>
              </a:rPr>
              <a:t>Our data classes, ranked by exposure</a:t>
            </a:r>
          </a:p>
        </p:txBody>
      </p:sp>
      <p:sp>
        <p:nvSpPr>
          <p:cNvPr id="4" name="Rectangle 3"/>
          <p:cNvSpPr/>
          <p:nvPr/>
        </p:nvSpPr>
        <p:spPr>
          <a:xfrm>
            <a:off x="640080" y="1170432"/>
            <a:ext cx="10881360" cy="32004"/>
          </a:xfrm>
          <a:prstGeom prst="rect">
            <a:avLst/>
          </a:prstGeom>
          <a:solidFill>
            <a:srgbClr val="C9A2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463040"/>
            <a:ext cx="10789920" cy="3566160"/>
          </a:xfrm>
          <a:prstGeom prst="rect">
            <a:avLst/>
          </a:prstGeom>
          <a:solidFill>
            <a:srgbClr val="EEF1F4"/>
          </a:solidFill>
          <a:ln w="12700">
            <a:solidFill>
              <a:srgbClr val="C3CCD5"/>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200" i="1">
                <a:solidFill>
                  <a:srgbClr val="6B7785"/>
                </a:solidFill>
                <a:latin typeface="Calibri"/>
              </a:rPr>
              <a:t>[ Paste the data class table from the Quantum Shelf Life Calculator or the Census workbook.</a:t>
            </a:r>
            <a:br/>
            <a:r>
              <a:rPr sz="1200" i="1">
                <a:solidFill>
                  <a:srgbClr val="6B7785"/>
                </a:solidFill>
                <a:latin typeface="Calibri"/>
              </a:rPr>
              <a:t>Columns: data class, years of confidentiality required, migration duration, protection margin, position ]</a:t>
            </a:r>
          </a:p>
        </p:txBody>
      </p:sp>
      <p:sp>
        <p:nvSpPr>
          <p:cNvPr id="6" name="TextBox 5"/>
          <p:cNvSpPr txBox="1"/>
          <p:nvPr/>
        </p:nvSpPr>
        <p:spPr>
          <a:xfrm>
            <a:off x="685800" y="5212080"/>
            <a:ext cx="10789920" cy="822960"/>
          </a:xfrm>
          <a:prstGeom prst="rect">
            <a:avLst/>
          </a:prstGeom>
          <a:noFill/>
        </p:spPr>
        <p:txBody>
          <a:bodyPr wrap="square">
            <a:spAutoFit/>
          </a:bodyPr>
          <a:lstStyle/>
          <a:p>
            <a:pPr algn="l">
              <a:spcAft>
                <a:spcPts val="600"/>
              </a:spcAft>
            </a:pPr>
            <a:r>
              <a:rPr sz="1500" b="1" i="0">
                <a:solidFill>
                  <a:srgbClr val="B91C1C"/>
                </a:solidFill>
                <a:latin typeface="Calibri"/>
              </a:rPr>
              <a:t>Rank by protection margin, not by ease of migration. The easiest systems are rarely the ones holding the longest lived data.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640080" y="384048"/>
            <a:ext cx="10881360" cy="274320"/>
          </a:xfrm>
          <a:prstGeom prst="rect">
            <a:avLst/>
          </a:prstGeom>
          <a:noFill/>
        </p:spPr>
        <p:txBody>
          <a:bodyPr wrap="square">
            <a:spAutoFit/>
          </a:bodyPr>
          <a:lstStyle/>
          <a:p>
            <a:pPr algn="l">
              <a:spcAft>
                <a:spcPts val="600"/>
              </a:spcAft>
            </a:pPr>
            <a:r>
              <a:rPr sz="1100" b="1" i="0">
                <a:solidFill>
                  <a:srgbClr val="C9A227"/>
                </a:solidFill>
                <a:latin typeface="Calibri"/>
              </a:rPr>
              <a:t>SLIDE 4 OF 12  //  THE OBJECTION THIS SLIDE ANSWERS</a:t>
            </a:r>
          </a:p>
        </p:txBody>
      </p:sp>
      <p:sp>
        <p:nvSpPr>
          <p:cNvPr id="3" name="TextBox 2"/>
          <p:cNvSpPr txBox="1"/>
          <p:nvPr/>
        </p:nvSpPr>
        <p:spPr>
          <a:xfrm>
            <a:off x="640080" y="603504"/>
            <a:ext cx="10881360" cy="566928"/>
          </a:xfrm>
          <a:prstGeom prst="rect">
            <a:avLst/>
          </a:prstGeom>
          <a:noFill/>
        </p:spPr>
        <p:txBody>
          <a:bodyPr wrap="square">
            <a:spAutoFit/>
          </a:bodyPr>
          <a:lstStyle/>
          <a:p>
            <a:pPr algn="l">
              <a:spcAft>
                <a:spcPts val="600"/>
              </a:spcAft>
            </a:pPr>
            <a:r>
              <a:rPr sz="2700" b="1" i="0">
                <a:solidFill>
                  <a:srgbClr val="1A2A3A"/>
                </a:solidFill>
                <a:latin typeface="Calibri"/>
              </a:rPr>
              <a:t>The answer does not depend on predicting the timeline</a:t>
            </a:r>
          </a:p>
        </p:txBody>
      </p:sp>
      <p:sp>
        <p:nvSpPr>
          <p:cNvPr id="4" name="Rectangle 3"/>
          <p:cNvSpPr/>
          <p:nvPr/>
        </p:nvSpPr>
        <p:spPr>
          <a:xfrm>
            <a:off x="640080" y="1170432"/>
            <a:ext cx="10881360" cy="32004"/>
          </a:xfrm>
          <a:prstGeom prst="rect">
            <a:avLst/>
          </a:prstGeom>
          <a:solidFill>
            <a:srgbClr val="C9A2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463040"/>
            <a:ext cx="10789920" cy="640080"/>
          </a:xfrm>
          <a:prstGeom prst="rect">
            <a:avLst/>
          </a:prstGeom>
          <a:noFill/>
        </p:spPr>
        <p:txBody>
          <a:bodyPr wrap="square">
            <a:spAutoFit/>
          </a:bodyPr>
          <a:lstStyle/>
          <a:p>
            <a:pPr algn="l">
              <a:spcAft>
                <a:spcPts val="600"/>
              </a:spcAft>
            </a:pPr>
            <a:r>
              <a:rPr sz="1900" b="1" i="1">
                <a:solidFill>
                  <a:srgbClr val="6B7785"/>
                </a:solidFill>
                <a:latin typeface="Calibri"/>
              </a:rPr>
              <a:t>"Nobody can predict when quantum computers will arrive."</a:t>
            </a:r>
          </a:p>
        </p:txBody>
      </p:sp>
      <p:sp>
        <p:nvSpPr>
          <p:cNvPr id="6" name="Rectangle 5"/>
          <p:cNvSpPr/>
          <p:nvPr/>
        </p:nvSpPr>
        <p:spPr>
          <a:xfrm>
            <a:off x="685800" y="2240280"/>
            <a:ext cx="10789920" cy="2286000"/>
          </a:xfrm>
          <a:prstGeom prst="rect">
            <a:avLst/>
          </a:prstGeom>
          <a:solidFill>
            <a:srgbClr val="EEF1F4"/>
          </a:solidFill>
          <a:ln w="12700">
            <a:solidFill>
              <a:srgbClr val="C3CCD5"/>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200" i="1">
                <a:solidFill>
                  <a:srgbClr val="6B7785"/>
                </a:solidFill>
                <a:latin typeface="Calibri"/>
              </a:rPr>
              <a:t>[ Paste the five date panel from the Shelf Life Calculator: 2030, 2032, 2035, 2040, 2045</a:t>
            </a:r>
            <a:br/>
            <a:r>
              <a:rPr sz="1200" i="1">
                <a:solidFill>
                  <a:srgbClr val="6B7785"/>
                </a:solidFill>
                <a:latin typeface="Calibri"/>
              </a:rPr>
              <a:t>with the protection margin at each date ]</a:t>
            </a:r>
          </a:p>
        </p:txBody>
      </p:sp>
      <p:sp>
        <p:nvSpPr>
          <p:cNvPr id="7" name="TextBox 6"/>
          <p:cNvSpPr txBox="1"/>
          <p:nvPr/>
        </p:nvSpPr>
        <p:spPr>
          <a:xfrm>
            <a:off x="685800" y="4754880"/>
            <a:ext cx="10789920" cy="1188720"/>
          </a:xfrm>
          <a:prstGeom prst="rect">
            <a:avLst/>
          </a:prstGeom>
          <a:noFill/>
        </p:spPr>
        <p:txBody>
          <a:bodyPr wrap="square">
            <a:spAutoFit/>
          </a:bodyPr>
          <a:lstStyle/>
          <a:p>
            <a:pPr algn="l">
              <a:spcAft>
                <a:spcPts val="600"/>
              </a:spcAft>
            </a:pPr>
            <a:r>
              <a:rPr sz="1500" b="1" i="0">
                <a:solidFill>
                  <a:srgbClr val="1A2A3A"/>
                </a:solidFill>
                <a:latin typeface="Calibri"/>
              </a:rPr>
              <a:t>[ If exposed at every date: ] This result does not require a prediction. It is negative whichever date the board prefers.</a:t>
            </a:r>
          </a:p>
          <a:p>
            <a:pPr algn="l">
              <a:spcAft>
                <a:spcPts val="600"/>
              </a:spcAft>
            </a:pPr>
            <a:r>
              <a:rPr sz="1500" b="1" i="0">
                <a:solidFill>
                  <a:srgbClr val="1A2A3A"/>
                </a:solidFill>
                <a:latin typeface="Calibri"/>
              </a:rPr>
              <a:t>[ If date dependent: ] Say so plainly, and state which date the decision turns 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640080" y="384048"/>
            <a:ext cx="10881360" cy="274320"/>
          </a:xfrm>
          <a:prstGeom prst="rect">
            <a:avLst/>
          </a:prstGeom>
          <a:noFill/>
        </p:spPr>
        <p:txBody>
          <a:bodyPr wrap="square">
            <a:spAutoFit/>
          </a:bodyPr>
          <a:lstStyle/>
          <a:p>
            <a:pPr algn="l">
              <a:spcAft>
                <a:spcPts val="600"/>
              </a:spcAft>
            </a:pPr>
            <a:r>
              <a:rPr sz="1100" b="1" i="0">
                <a:solidFill>
                  <a:srgbClr val="C9A227"/>
                </a:solidFill>
                <a:latin typeface="Calibri"/>
              </a:rPr>
              <a:t>SLIDE 5 OF 12  //  WHY THIS IS MORE URGENT THAN LAST YEAR</a:t>
            </a:r>
          </a:p>
        </p:txBody>
      </p:sp>
      <p:sp>
        <p:nvSpPr>
          <p:cNvPr id="3" name="TextBox 2"/>
          <p:cNvSpPr txBox="1"/>
          <p:nvPr/>
        </p:nvSpPr>
        <p:spPr>
          <a:xfrm>
            <a:off x="640080" y="603504"/>
            <a:ext cx="10881360" cy="566928"/>
          </a:xfrm>
          <a:prstGeom prst="rect">
            <a:avLst/>
          </a:prstGeom>
          <a:noFill/>
        </p:spPr>
        <p:txBody>
          <a:bodyPr wrap="square">
            <a:spAutoFit/>
          </a:bodyPr>
          <a:lstStyle/>
          <a:p>
            <a:pPr algn="l">
              <a:spcAft>
                <a:spcPts val="600"/>
              </a:spcAft>
            </a:pPr>
            <a:r>
              <a:rPr sz="2700" b="1" i="0">
                <a:solidFill>
                  <a:srgbClr val="1A2A3A"/>
                </a:solidFill>
                <a:latin typeface="Calibri"/>
              </a:rPr>
              <a:t>The federal dates moved forward in June 2026</a:t>
            </a:r>
          </a:p>
        </p:txBody>
      </p:sp>
      <p:sp>
        <p:nvSpPr>
          <p:cNvPr id="4" name="Rectangle 3"/>
          <p:cNvSpPr/>
          <p:nvPr/>
        </p:nvSpPr>
        <p:spPr>
          <a:xfrm>
            <a:off x="640080" y="1170432"/>
            <a:ext cx="10881360" cy="32004"/>
          </a:xfrm>
          <a:prstGeom prst="rect">
            <a:avLst/>
          </a:prstGeom>
          <a:solidFill>
            <a:srgbClr val="C9A2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508760"/>
            <a:ext cx="10789920" cy="3931920"/>
          </a:xfrm>
          <a:prstGeom prst="rect">
            <a:avLst/>
          </a:prstGeom>
          <a:noFill/>
        </p:spPr>
        <p:txBody>
          <a:bodyPr wrap="square">
            <a:spAutoFit/>
          </a:bodyPr>
          <a:lstStyle/>
          <a:p>
            <a:pPr>
              <a:spcAft>
                <a:spcPts val="1100"/>
              </a:spcAft>
            </a:pPr>
            <a:r>
              <a:rPr sz="1450">
                <a:solidFill>
                  <a:srgbClr val="1A2A3A"/>
                </a:solidFill>
                <a:latin typeface="Calibri"/>
              </a:rPr>
              <a:t>•  Executive Order 14412, signed 22 June 2026, mandates accelerated government wide migration and sets binding deadlines for high value assets.</a:t>
            </a:r>
          </a:p>
          <a:p>
            <a:pPr>
              <a:spcAft>
                <a:spcPts val="1100"/>
              </a:spcAft>
            </a:pPr>
            <a:r>
              <a:rPr sz="1450">
                <a:solidFill>
                  <a:srgbClr val="1A2A3A"/>
                </a:solidFill>
                <a:latin typeface="Calibri"/>
              </a:rPr>
              <a:t>•  Key establishment on a post quantum standard by 31 December 2030. Digital signatures by 31 December 2031.</a:t>
            </a:r>
          </a:p>
          <a:p>
            <a:pPr>
              <a:spcAft>
                <a:spcPts val="1100"/>
              </a:spcAft>
            </a:pPr>
            <a:r>
              <a:rPr sz="1450">
                <a:solidFill>
                  <a:srgbClr val="1A2A3A"/>
                </a:solidFill>
                <a:latin typeface="Calibri"/>
              </a:rPr>
              <a:t>•  Contractors selling to the federal government face a 2030 deadline, directed through the Federal Acquisition Regulatory Council. That is the mechanism by which a federal date becomes a clause in our contracts.</a:t>
            </a:r>
          </a:p>
          <a:p>
            <a:pPr>
              <a:spcAft>
                <a:spcPts val="1100"/>
              </a:spcAft>
            </a:pPr>
            <a:r>
              <a:rPr sz="1450">
                <a:solidFill>
                  <a:srgbClr val="1A2A3A"/>
                </a:solidFill>
                <a:latin typeface="Calibri"/>
              </a:rPr>
              <a:t>•  2035 remains the outer horizon. It is no longer the planning date. A plan built to 2035 has five fewer years than it assumes.</a:t>
            </a:r>
          </a:p>
          <a:p>
            <a:pPr>
              <a:spcAft>
                <a:spcPts val="1100"/>
              </a:spcAft>
            </a:pPr>
            <a:r>
              <a:rPr sz="1450">
                <a:solidFill>
                  <a:srgbClr val="1A2A3A"/>
                </a:solidFill>
                <a:latin typeface="Calibri"/>
              </a:rPr>
              <a:t>•  FIPS 140-2 certificates moved to Historical status on 21 September 2026. Only 140-3 validated modules may be used for new federal procurement from that date.</a:t>
            </a:r>
          </a:p>
          <a:p>
            <a:pPr>
              <a:spcAft>
                <a:spcPts val="1100"/>
              </a:spcAft>
            </a:pPr>
            <a:r>
              <a:rPr sz="1450">
                <a:solidFill>
                  <a:srgbClr val="1A2A3A"/>
                </a:solidFill>
                <a:latin typeface="Calibri"/>
              </a:rPr>
              <a:t>•  A Cryptographic Bill of Materials is coming: CISA and NIST guidance on minimum elements is due around March 2027.</a:t>
            </a:r>
          </a:p>
        </p:txBody>
      </p:sp>
      <p:sp>
        <p:nvSpPr>
          <p:cNvPr id="6" name="TextBox 5"/>
          <p:cNvSpPr txBox="1"/>
          <p:nvPr/>
        </p:nvSpPr>
        <p:spPr>
          <a:xfrm>
            <a:off x="685800" y="5623560"/>
            <a:ext cx="10789920" cy="457200"/>
          </a:xfrm>
          <a:prstGeom prst="rect">
            <a:avLst/>
          </a:prstGeom>
          <a:noFill/>
        </p:spPr>
        <p:txBody>
          <a:bodyPr wrap="square">
            <a:spAutoFit/>
          </a:bodyPr>
          <a:lstStyle/>
          <a:p>
            <a:pPr algn="l">
              <a:spcAft>
                <a:spcPts val="600"/>
              </a:spcAft>
            </a:pPr>
            <a:r>
              <a:rPr sz="1100" b="0" i="1">
                <a:solidFill>
                  <a:srgbClr val="6B7785"/>
                </a:solidFill>
                <a:latin typeface="Calibri"/>
              </a:rPr>
              <a:t>Verify each date against the primary source before presenting. These moved once and may move again.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1622"/>
        </a:solidFill>
        <a:effectLst/>
      </p:bgPr>
    </p:bg>
    <p:spTree>
      <p:nvGrpSpPr>
        <p:cNvPr id="1" name=""/>
        <p:cNvGrpSpPr/>
        <p:nvPr/>
      </p:nvGrpSpPr>
      <p:grpSpPr/>
      <p:sp>
        <p:nvSpPr>
          <p:cNvPr id="2" name="TextBox 1"/>
          <p:cNvSpPr txBox="1"/>
          <p:nvPr/>
        </p:nvSpPr>
        <p:spPr>
          <a:xfrm>
            <a:off x="640080" y="384048"/>
            <a:ext cx="10881360" cy="274320"/>
          </a:xfrm>
          <a:prstGeom prst="rect">
            <a:avLst/>
          </a:prstGeom>
          <a:noFill/>
        </p:spPr>
        <p:txBody>
          <a:bodyPr wrap="square">
            <a:spAutoFit/>
          </a:bodyPr>
          <a:lstStyle/>
          <a:p>
            <a:pPr algn="l">
              <a:spcAft>
                <a:spcPts val="600"/>
              </a:spcAft>
            </a:pPr>
            <a:r>
              <a:rPr sz="1100" b="1" i="0">
                <a:solidFill>
                  <a:srgbClr val="C9A227"/>
                </a:solidFill>
                <a:latin typeface="Calibri"/>
              </a:rPr>
              <a:t>SLIDE 6 OF 12  //  THE OBJECTION, STATED FAIRLY</a:t>
            </a:r>
          </a:p>
        </p:txBody>
      </p:sp>
      <p:sp>
        <p:nvSpPr>
          <p:cNvPr id="3" name="TextBox 2"/>
          <p:cNvSpPr txBox="1"/>
          <p:nvPr/>
        </p:nvSpPr>
        <p:spPr>
          <a:xfrm>
            <a:off x="640080" y="868680"/>
            <a:ext cx="10881360" cy="1737360"/>
          </a:xfrm>
          <a:prstGeom prst="rect">
            <a:avLst/>
          </a:prstGeom>
          <a:noFill/>
        </p:spPr>
        <p:txBody>
          <a:bodyPr wrap="square">
            <a:spAutoFit/>
          </a:bodyPr>
          <a:lstStyle/>
          <a:p>
            <a:pPr algn="l">
              <a:spcAft>
                <a:spcPts val="600"/>
              </a:spcAft>
            </a:pPr>
            <a:r>
              <a:rPr sz="1900" b="0" i="1">
                <a:solidFill>
                  <a:srgbClr val="FFFFFF"/>
                </a:solidFill>
                <a:latin typeface="Calibri"/>
              </a:rPr>
              <a:t>"You want me to approve twenty million dollars over five years to protect against computers that don't exist yet, based on a timeline that nobody can predict, for a threat that might never materialize?"</a:t>
            </a:r>
          </a:p>
        </p:txBody>
      </p:sp>
      <p:sp>
        <p:nvSpPr>
          <p:cNvPr id="4" name="TextBox 3"/>
          <p:cNvSpPr txBox="1"/>
          <p:nvPr/>
        </p:nvSpPr>
        <p:spPr>
          <a:xfrm>
            <a:off x="640080" y="2697480"/>
            <a:ext cx="10881360" cy="320040"/>
          </a:xfrm>
          <a:prstGeom prst="rect">
            <a:avLst/>
          </a:prstGeom>
          <a:noFill/>
        </p:spPr>
        <p:txBody>
          <a:bodyPr wrap="square">
            <a:spAutoFit/>
          </a:bodyPr>
          <a:lstStyle/>
          <a:p>
            <a:pPr algn="l">
              <a:spcAft>
                <a:spcPts val="600"/>
              </a:spcAft>
            </a:pPr>
            <a:r>
              <a:rPr sz="1000" b="1" i="0">
                <a:solidFill>
                  <a:srgbClr val="C9A227"/>
                </a:solidFill>
                <a:latin typeface="Calibri"/>
              </a:rPr>
              <a:t>WHEN AGENTS RULE, CHAPTER 2</a:t>
            </a:r>
          </a:p>
        </p:txBody>
      </p:sp>
      <p:sp>
        <p:nvSpPr>
          <p:cNvPr id="5" name="TextBox 4"/>
          <p:cNvSpPr txBox="1"/>
          <p:nvPr/>
        </p:nvSpPr>
        <p:spPr>
          <a:xfrm>
            <a:off x="640080" y="3383280"/>
            <a:ext cx="10881360" cy="411480"/>
          </a:xfrm>
          <a:prstGeom prst="rect">
            <a:avLst/>
          </a:prstGeom>
          <a:noFill/>
        </p:spPr>
        <p:txBody>
          <a:bodyPr wrap="square">
            <a:spAutoFit/>
          </a:bodyPr>
          <a:lstStyle/>
          <a:p>
            <a:pPr algn="l">
              <a:spcAft>
                <a:spcPts val="600"/>
              </a:spcAft>
            </a:pPr>
            <a:r>
              <a:rPr sz="1700" b="1" i="0">
                <a:solidFill>
                  <a:srgbClr val="C9A227"/>
                </a:solidFill>
                <a:latin typeface="Calibri"/>
              </a:rPr>
              <a:t>Three answers, in this order</a:t>
            </a:r>
          </a:p>
        </p:txBody>
      </p:sp>
      <p:sp>
        <p:nvSpPr>
          <p:cNvPr id="6" name="TextBox 5"/>
          <p:cNvSpPr txBox="1"/>
          <p:nvPr/>
        </p:nvSpPr>
        <p:spPr>
          <a:xfrm>
            <a:off x="640080" y="3840480"/>
            <a:ext cx="10881360" cy="2377440"/>
          </a:xfrm>
          <a:prstGeom prst="rect">
            <a:avLst/>
          </a:prstGeom>
          <a:noFill/>
        </p:spPr>
        <p:txBody>
          <a:bodyPr wrap="square">
            <a:spAutoFit/>
          </a:bodyPr>
          <a:lstStyle/>
          <a:p>
            <a:pPr>
              <a:spcAft>
                <a:spcPts val="1100"/>
              </a:spcAft>
            </a:pPr>
            <a:r>
              <a:rPr sz="1450">
                <a:solidFill>
                  <a:srgbClr val="D5DBE1"/>
                </a:solidFill>
                <a:latin typeface="Calibri"/>
              </a:rPr>
              <a:t>•  The threat has already materialised. [ n ] years of traffic may already be held, and it stays sensitive until [ year ].</a:t>
            </a:r>
          </a:p>
          <a:p>
            <a:pPr>
              <a:spcAft>
                <a:spcPts val="1100"/>
              </a:spcAft>
            </a:pPr>
            <a:r>
              <a:rPr sz="1450">
                <a:solidFill>
                  <a:srgbClr val="D5DBE1"/>
                </a:solidFill>
                <a:latin typeface="Calibri"/>
              </a:rPr>
              <a:t>•  The investment is not wasted in the best case. If a capable machine never arrives we have upgraded cryptographic infrastructure that needed upgrading, with better performance, better compliance evidence and genuine crypto agility.</a:t>
            </a:r>
          </a:p>
          <a:p>
            <a:pPr>
              <a:spcAft>
                <a:spcPts val="1100"/>
              </a:spcAft>
            </a:pPr>
            <a:r>
              <a:rPr sz="1450">
                <a:solidFill>
                  <a:srgbClr val="D5DBE1"/>
                </a:solidFill>
                <a:latin typeface="Calibri"/>
              </a:rPr>
              <a:t>•  The requirement is arriving anyway. Federal dates now reach commercial contracts through procurement, and our own latest defensible start has [ passed or is n years away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640080" y="384048"/>
            <a:ext cx="10881360" cy="274320"/>
          </a:xfrm>
          <a:prstGeom prst="rect">
            <a:avLst/>
          </a:prstGeom>
          <a:noFill/>
        </p:spPr>
        <p:txBody>
          <a:bodyPr wrap="square">
            <a:spAutoFit/>
          </a:bodyPr>
          <a:lstStyle/>
          <a:p>
            <a:pPr algn="l">
              <a:spcAft>
                <a:spcPts val="600"/>
              </a:spcAft>
            </a:pPr>
            <a:r>
              <a:rPr sz="1100" b="1" i="0">
                <a:solidFill>
                  <a:srgbClr val="C9A227"/>
                </a:solidFill>
                <a:latin typeface="Calibri"/>
              </a:rPr>
              <a:t>SLIDE 7 OF 12</a:t>
            </a:r>
          </a:p>
        </p:txBody>
      </p:sp>
      <p:sp>
        <p:nvSpPr>
          <p:cNvPr id="3" name="TextBox 2"/>
          <p:cNvSpPr txBox="1"/>
          <p:nvPr/>
        </p:nvSpPr>
        <p:spPr>
          <a:xfrm>
            <a:off x="640080" y="603504"/>
            <a:ext cx="10881360" cy="566928"/>
          </a:xfrm>
          <a:prstGeom prst="rect">
            <a:avLst/>
          </a:prstGeom>
          <a:noFill/>
        </p:spPr>
        <p:txBody>
          <a:bodyPr wrap="square">
            <a:spAutoFit/>
          </a:bodyPr>
          <a:lstStyle/>
          <a:p>
            <a:pPr algn="l">
              <a:spcAft>
                <a:spcPts val="600"/>
              </a:spcAft>
            </a:pPr>
            <a:r>
              <a:rPr sz="2700" b="1" i="0">
                <a:solidFill>
                  <a:srgbClr val="1A2A3A"/>
                </a:solidFill>
                <a:latin typeface="Calibri"/>
              </a:rPr>
              <a:t>Exposure against cost, as a ratio</a:t>
            </a:r>
          </a:p>
        </p:txBody>
      </p:sp>
      <p:sp>
        <p:nvSpPr>
          <p:cNvPr id="4" name="Rectangle 3"/>
          <p:cNvSpPr/>
          <p:nvPr/>
        </p:nvSpPr>
        <p:spPr>
          <a:xfrm>
            <a:off x="640080" y="1170432"/>
            <a:ext cx="10881360" cy="32004"/>
          </a:xfrm>
          <a:prstGeom prst="rect">
            <a:avLst/>
          </a:prstGeom>
          <a:solidFill>
            <a:srgbClr val="C9A2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463040"/>
            <a:ext cx="5212080" cy="2377440"/>
          </a:xfrm>
          <a:prstGeom prst="rect">
            <a:avLst/>
          </a:prstGeom>
          <a:solidFill>
            <a:srgbClr val="EEF1F4"/>
          </a:solidFill>
          <a:ln w="12700">
            <a:solidFill>
              <a:srgbClr val="C3CCD5"/>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200" i="1">
                <a:solidFill>
                  <a:srgbClr val="6B7785"/>
                </a:solidFill>
                <a:latin typeface="Calibri"/>
              </a:rPr>
              <a:t>[ Estimated exposure if readable ]</a:t>
            </a:r>
            <a:br/>
            <a:r>
              <a:rPr sz="1200" i="1">
                <a:solidFill>
                  <a:srgbClr val="6B7785"/>
                </a:solidFill>
                <a:latin typeface="Calibri"/>
              </a:rPr>
              <a:t>[ currency and amount ]</a:t>
            </a:r>
          </a:p>
        </p:txBody>
      </p:sp>
      <p:sp>
        <p:nvSpPr>
          <p:cNvPr id="6" name="Rectangle 5"/>
          <p:cNvSpPr/>
          <p:nvPr/>
        </p:nvSpPr>
        <p:spPr>
          <a:xfrm>
            <a:off x="6263640" y="1463040"/>
            <a:ext cx="5212080" cy="2377440"/>
          </a:xfrm>
          <a:prstGeom prst="rect">
            <a:avLst/>
          </a:prstGeom>
          <a:solidFill>
            <a:srgbClr val="EEF1F4"/>
          </a:solidFill>
          <a:ln w="12700">
            <a:solidFill>
              <a:srgbClr val="C3CCD5"/>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200" i="1">
                <a:solidFill>
                  <a:srgbClr val="6B7785"/>
                </a:solidFill>
                <a:latin typeface="Calibri"/>
              </a:rPr>
              <a:t>[ Cost to migrate this scope ]</a:t>
            </a:r>
            <a:br/>
            <a:r>
              <a:rPr sz="1200" i="1">
                <a:solidFill>
                  <a:srgbClr val="6B7785"/>
                </a:solidFill>
                <a:latin typeface="Calibri"/>
              </a:rPr>
              <a:t>[ currency and amount ]</a:t>
            </a:r>
          </a:p>
        </p:txBody>
      </p:sp>
      <p:sp>
        <p:nvSpPr>
          <p:cNvPr id="7" name="TextBox 6"/>
          <p:cNvSpPr txBox="1"/>
          <p:nvPr/>
        </p:nvSpPr>
        <p:spPr>
          <a:xfrm>
            <a:off x="685800" y="4023360"/>
            <a:ext cx="10789920" cy="731520"/>
          </a:xfrm>
          <a:prstGeom prst="rect">
            <a:avLst/>
          </a:prstGeom>
          <a:noFill/>
        </p:spPr>
        <p:txBody>
          <a:bodyPr wrap="square">
            <a:spAutoFit/>
          </a:bodyPr>
          <a:lstStyle/>
          <a:p>
            <a:pPr algn="ctr">
              <a:spcAft>
                <a:spcPts val="600"/>
              </a:spcAft>
            </a:pPr>
            <a:r>
              <a:rPr sz="3400" b="1" i="0">
                <a:solidFill>
                  <a:srgbClr val="B91C1C"/>
                </a:solidFill>
                <a:latin typeface="Calibri"/>
              </a:rPr>
              <a:t>[ ratio ] to one</a:t>
            </a:r>
          </a:p>
        </p:txBody>
      </p:sp>
      <p:sp>
        <p:nvSpPr>
          <p:cNvPr id="8" name="TextBox 7"/>
          <p:cNvSpPr txBox="1"/>
          <p:nvPr/>
        </p:nvSpPr>
        <p:spPr>
          <a:xfrm>
            <a:off x="685800" y="4892040"/>
            <a:ext cx="10789920" cy="1463040"/>
          </a:xfrm>
          <a:prstGeom prst="rect">
            <a:avLst/>
          </a:prstGeom>
          <a:noFill/>
        </p:spPr>
        <p:txBody>
          <a:bodyPr wrap="square">
            <a:spAutoFit/>
          </a:bodyPr>
          <a:lstStyle/>
          <a:p>
            <a:pPr>
              <a:spcAft>
                <a:spcPts val="1100"/>
              </a:spcAft>
            </a:pPr>
            <a:r>
              <a:rPr sz="1400">
                <a:solidFill>
                  <a:srgbClr val="1A2A3A"/>
                </a:solidFill>
                <a:latin typeface="Calibri"/>
              </a:rPr>
              <a:t>•  Present it as a ratio, not two absolute numbers. A ratio survives a challenge to either figure.</a:t>
            </a:r>
          </a:p>
          <a:p>
            <a:pPr>
              <a:spcAft>
                <a:spcPts val="1100"/>
              </a:spcAft>
            </a:pPr>
            <a:r>
              <a:rPr sz="1400">
                <a:solidFill>
                  <a:srgbClr val="1A2A3A"/>
                </a:solidFill>
                <a:latin typeface="Calibri"/>
              </a:rPr>
              <a:t>•  The exposure is a contingent loss and the cost is committed spend. Expect the committee to weight them differently, and say so before they do.</a:t>
            </a:r>
          </a:p>
          <a:p>
            <a:pPr>
              <a:spcAft>
                <a:spcPts val="1100"/>
              </a:spcAft>
            </a:pPr>
            <a:r>
              <a:rPr sz="1400">
                <a:solidFill>
                  <a:srgbClr val="1A2A3A"/>
                </a:solidFill>
                <a:latin typeface="Calibri"/>
              </a:rPr>
              <a:t>•  A ratio above roughly one hundred to one usually means the cost is understated, not that the return is exceptional.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640080" y="384048"/>
            <a:ext cx="10881360" cy="274320"/>
          </a:xfrm>
          <a:prstGeom prst="rect">
            <a:avLst/>
          </a:prstGeom>
          <a:noFill/>
        </p:spPr>
        <p:txBody>
          <a:bodyPr wrap="square">
            <a:spAutoFit/>
          </a:bodyPr>
          <a:lstStyle/>
          <a:p>
            <a:pPr algn="l">
              <a:spcAft>
                <a:spcPts val="600"/>
              </a:spcAft>
            </a:pPr>
            <a:r>
              <a:rPr sz="1100" b="1" i="0">
                <a:solidFill>
                  <a:srgbClr val="C9A227"/>
                </a:solidFill>
                <a:latin typeface="Calibri"/>
              </a:rPr>
              <a:t>SLIDE 8 OF 12</a:t>
            </a:r>
          </a:p>
        </p:txBody>
      </p:sp>
      <p:sp>
        <p:nvSpPr>
          <p:cNvPr id="3" name="TextBox 2"/>
          <p:cNvSpPr txBox="1"/>
          <p:nvPr/>
        </p:nvSpPr>
        <p:spPr>
          <a:xfrm>
            <a:off x="640080" y="603504"/>
            <a:ext cx="10881360" cy="566928"/>
          </a:xfrm>
          <a:prstGeom prst="rect">
            <a:avLst/>
          </a:prstGeom>
          <a:noFill/>
        </p:spPr>
        <p:txBody>
          <a:bodyPr wrap="square">
            <a:spAutoFit/>
          </a:bodyPr>
          <a:lstStyle/>
          <a:p>
            <a:pPr algn="l">
              <a:spcAft>
                <a:spcPts val="600"/>
              </a:spcAft>
            </a:pPr>
            <a:r>
              <a:rPr sz="2700" b="1" i="0">
                <a:solidFill>
                  <a:srgbClr val="1A2A3A"/>
                </a:solidFill>
                <a:latin typeface="Calibri"/>
              </a:rPr>
              <a:t>What is already done, and what it told us</a:t>
            </a:r>
          </a:p>
        </p:txBody>
      </p:sp>
      <p:sp>
        <p:nvSpPr>
          <p:cNvPr id="4" name="Rectangle 3"/>
          <p:cNvSpPr/>
          <p:nvPr/>
        </p:nvSpPr>
        <p:spPr>
          <a:xfrm>
            <a:off x="640080" y="1170432"/>
            <a:ext cx="10881360" cy="32004"/>
          </a:xfrm>
          <a:prstGeom prst="rect">
            <a:avLst/>
          </a:prstGeom>
          <a:solidFill>
            <a:srgbClr val="C9A2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463040"/>
            <a:ext cx="10789920" cy="1920240"/>
          </a:xfrm>
          <a:prstGeom prst="rect">
            <a:avLst/>
          </a:prstGeom>
          <a:solidFill>
            <a:srgbClr val="EEF1F4"/>
          </a:solidFill>
          <a:ln w="12700">
            <a:solidFill>
              <a:srgbClr val="C3CCD5"/>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200" i="1">
                <a:solidFill>
                  <a:srgbClr val="6B7785"/>
                </a:solidFill>
                <a:latin typeface="Calibri"/>
              </a:rPr>
              <a:t>[ Census coverage: __ of __ systems.  Third party position: __ suppliers assessed.</a:t>
            </a:r>
            <a:br/>
            <a:r>
              <a:rPr sz="1200" i="1">
                <a:solidFill>
                  <a:srgbClr val="6B7785"/>
                </a:solidFill>
                <a:latin typeface="Calibri"/>
              </a:rPr>
              <a:t>Modules on FIPS 140-3: __ of __.  Data classes tested for shelf life: __ of __ ]</a:t>
            </a:r>
          </a:p>
        </p:txBody>
      </p:sp>
      <p:sp>
        <p:nvSpPr>
          <p:cNvPr id="6" name="TextBox 5"/>
          <p:cNvSpPr txBox="1"/>
          <p:nvPr/>
        </p:nvSpPr>
        <p:spPr>
          <a:xfrm>
            <a:off x="685800" y="3657600"/>
            <a:ext cx="10789920" cy="2377440"/>
          </a:xfrm>
          <a:prstGeom prst="rect">
            <a:avLst/>
          </a:prstGeom>
          <a:noFill/>
        </p:spPr>
        <p:txBody>
          <a:bodyPr wrap="square">
            <a:spAutoFit/>
          </a:bodyPr>
          <a:lstStyle/>
          <a:p>
            <a:pPr>
              <a:spcAft>
                <a:spcPts val="1100"/>
              </a:spcAft>
            </a:pPr>
            <a:r>
              <a:rPr sz="1450">
                <a:solidFill>
                  <a:srgbClr val="1A2A3A"/>
                </a:solidFill>
                <a:latin typeface="Calibri"/>
              </a:rPr>
              <a:t>•  State coverage as a fraction, never as a percentage alone. A board reads ninety percent differently from nine of ten.</a:t>
            </a:r>
          </a:p>
          <a:p>
            <a:pPr>
              <a:spcAft>
                <a:spcPts val="1100"/>
              </a:spcAft>
            </a:pPr>
            <a:r>
              <a:rPr sz="1450">
                <a:solidFill>
                  <a:srgbClr val="1A2A3A"/>
                </a:solidFill>
                <a:latin typeface="Calibri"/>
              </a:rPr>
              <a:t>•  Name what the census found that was not expected. The unexpected finding is the strongest evidence the exercise was real.</a:t>
            </a:r>
          </a:p>
          <a:p>
            <a:pPr>
              <a:spcAft>
                <a:spcPts val="1100"/>
              </a:spcAft>
            </a:pPr>
            <a:r>
              <a:rPr sz="1450">
                <a:solidFill>
                  <a:srgbClr val="1A2A3A"/>
                </a:solidFill>
                <a:latin typeface="Calibri"/>
              </a:rPr>
              <a:t>•  If the census is incomplete, say so and give the date. An incomplete census presented as complete is the error that ends careers.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640080" y="384048"/>
            <a:ext cx="10881360" cy="274320"/>
          </a:xfrm>
          <a:prstGeom prst="rect">
            <a:avLst/>
          </a:prstGeom>
          <a:noFill/>
        </p:spPr>
        <p:txBody>
          <a:bodyPr wrap="square">
            <a:spAutoFit/>
          </a:bodyPr>
          <a:lstStyle/>
          <a:p>
            <a:pPr algn="l">
              <a:spcAft>
                <a:spcPts val="600"/>
              </a:spcAft>
            </a:pPr>
            <a:r>
              <a:rPr sz="1100" b="1" i="0">
                <a:solidFill>
                  <a:srgbClr val="C9A227"/>
                </a:solidFill>
                <a:latin typeface="Calibri"/>
              </a:rPr>
              <a:t>SLIDE 9 OF 12</a:t>
            </a:r>
          </a:p>
        </p:txBody>
      </p:sp>
      <p:sp>
        <p:nvSpPr>
          <p:cNvPr id="3" name="TextBox 2"/>
          <p:cNvSpPr txBox="1"/>
          <p:nvPr/>
        </p:nvSpPr>
        <p:spPr>
          <a:xfrm>
            <a:off x="640080" y="603504"/>
            <a:ext cx="10881360" cy="566928"/>
          </a:xfrm>
          <a:prstGeom prst="rect">
            <a:avLst/>
          </a:prstGeom>
          <a:noFill/>
        </p:spPr>
        <p:txBody>
          <a:bodyPr wrap="square">
            <a:spAutoFit/>
          </a:bodyPr>
          <a:lstStyle/>
          <a:p>
            <a:pPr algn="l">
              <a:spcAft>
                <a:spcPts val="600"/>
              </a:spcAft>
            </a:pPr>
            <a:r>
              <a:rPr sz="2700" b="1" i="0">
                <a:solidFill>
                  <a:srgbClr val="1A2A3A"/>
                </a:solidFill>
                <a:latin typeface="Calibri"/>
              </a:rPr>
              <a:t>Four phases, with gates the board can check</a:t>
            </a:r>
          </a:p>
        </p:txBody>
      </p:sp>
      <p:sp>
        <p:nvSpPr>
          <p:cNvPr id="4" name="Rectangle 3"/>
          <p:cNvSpPr/>
          <p:nvPr/>
        </p:nvSpPr>
        <p:spPr>
          <a:xfrm>
            <a:off x="640080" y="1170432"/>
            <a:ext cx="10881360" cy="32004"/>
          </a:xfrm>
          <a:prstGeom prst="rect">
            <a:avLst/>
          </a:prstGeom>
          <a:solidFill>
            <a:srgbClr val="C9A2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417320"/>
            <a:ext cx="10789920" cy="3017520"/>
          </a:xfrm>
          <a:prstGeom prst="rect">
            <a:avLst/>
          </a:prstGeom>
          <a:solidFill>
            <a:srgbClr val="EEF1F4"/>
          </a:solidFill>
          <a:ln w="12700">
            <a:solidFill>
              <a:srgbClr val="C3CCD5"/>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200" i="1">
                <a:solidFill>
                  <a:srgbClr val="6B7785"/>
                </a:solidFill>
                <a:latin typeface="Calibri"/>
              </a:rPr>
              <a:t>[ Paste the phase and milestone view from the Five Year Quantum Migration Roadmap.</a:t>
            </a:r>
            <a:br/>
            <a:r>
              <a:rPr sz="1200" i="1">
                <a:solidFill>
                  <a:srgbClr val="6B7785"/>
                </a:solidFill>
                <a:latin typeface="Calibri"/>
              </a:rPr>
              <a:t>Phase 1 Discovery months 1 to 6  //  Phase 2 Capability months 4 to 12</a:t>
            </a:r>
            <a:br/>
            <a:r>
              <a:rPr sz="1200" i="1">
                <a:solidFill>
                  <a:srgbClr val="6B7785"/>
                </a:solidFill>
                <a:latin typeface="Calibri"/>
              </a:rPr>
              <a:t>Phase 3 Pilots months 10 to 18  //  Phase 4 Production months 15 to 48</a:t>
            </a:r>
            <a:br/>
            <a:r>
              <a:rPr sz="1200" i="1">
                <a:solidFill>
                  <a:srgbClr val="6B7785"/>
                </a:solidFill>
                <a:latin typeface="Calibri"/>
              </a:rPr>
              <a:t>With the year by year funding profile ]</a:t>
            </a:r>
          </a:p>
        </p:txBody>
      </p:sp>
      <p:sp>
        <p:nvSpPr>
          <p:cNvPr id="6" name="TextBox 5"/>
          <p:cNvSpPr txBox="1"/>
          <p:nvPr/>
        </p:nvSpPr>
        <p:spPr>
          <a:xfrm>
            <a:off x="685800" y="4663440"/>
            <a:ext cx="10789920" cy="1737360"/>
          </a:xfrm>
          <a:prstGeom prst="rect">
            <a:avLst/>
          </a:prstGeom>
          <a:noFill/>
        </p:spPr>
        <p:txBody>
          <a:bodyPr wrap="square">
            <a:spAutoFit/>
          </a:bodyPr>
          <a:lstStyle/>
          <a:p>
            <a:pPr>
              <a:spcAft>
                <a:spcPts val="1100"/>
              </a:spcAft>
            </a:pPr>
            <a:r>
              <a:rPr sz="1400">
                <a:solidFill>
                  <a:srgbClr val="1A2A3A"/>
                </a:solidFill>
                <a:latin typeface="Calibri"/>
              </a:rPr>
              <a:t>•  Phases overlap by design. Capability development begins before the census is complete, because teams do not need every instance to start building.</a:t>
            </a:r>
          </a:p>
          <a:p>
            <a:pPr>
              <a:spcAft>
                <a:spcPts val="1100"/>
              </a:spcAft>
            </a:pPr>
            <a:r>
              <a:rPr sz="1400">
                <a:solidFill>
                  <a:srgbClr val="1A2A3A"/>
                </a:solidFill>
                <a:latin typeface="Calibri"/>
              </a:rPr>
              <a:t>•  Every phase has an exit gate that someone outside the programme can verify. Ask for the gate, not the percentage.</a:t>
            </a:r>
          </a:p>
          <a:p>
            <a:pPr>
              <a:spcAft>
                <a:spcPts val="1100"/>
              </a:spcAft>
            </a:pPr>
            <a:r>
              <a:rPr sz="1400">
                <a:solidFill>
                  <a:srgbClr val="1A2A3A"/>
                </a:solidFill>
                <a:latin typeface="Calibri"/>
              </a:rPr>
              <a:t>•  Phase 1 and 2 are the authorisation being requested today. Phase 3 and 4 return to this committee.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640080" y="384048"/>
            <a:ext cx="10881360" cy="274320"/>
          </a:xfrm>
          <a:prstGeom prst="rect">
            <a:avLst/>
          </a:prstGeom>
          <a:noFill/>
        </p:spPr>
        <p:txBody>
          <a:bodyPr wrap="square">
            <a:spAutoFit/>
          </a:bodyPr>
          <a:lstStyle/>
          <a:p>
            <a:pPr algn="l">
              <a:spcAft>
                <a:spcPts val="600"/>
              </a:spcAft>
            </a:pPr>
            <a:r>
              <a:rPr sz="1100" b="1" i="0">
                <a:solidFill>
                  <a:srgbClr val="C9A227"/>
                </a:solidFill>
                <a:latin typeface="Calibri"/>
              </a:rPr>
              <a:t>SLIDE 10 OF 12</a:t>
            </a:r>
          </a:p>
        </p:txBody>
      </p:sp>
      <p:sp>
        <p:nvSpPr>
          <p:cNvPr id="3" name="TextBox 2"/>
          <p:cNvSpPr txBox="1"/>
          <p:nvPr/>
        </p:nvSpPr>
        <p:spPr>
          <a:xfrm>
            <a:off x="640080" y="603504"/>
            <a:ext cx="10881360" cy="566928"/>
          </a:xfrm>
          <a:prstGeom prst="rect">
            <a:avLst/>
          </a:prstGeom>
          <a:noFill/>
        </p:spPr>
        <p:txBody>
          <a:bodyPr wrap="square">
            <a:spAutoFit/>
          </a:bodyPr>
          <a:lstStyle/>
          <a:p>
            <a:pPr algn="l">
              <a:spcAft>
                <a:spcPts val="600"/>
              </a:spcAft>
            </a:pPr>
            <a:r>
              <a:rPr sz="2700" b="1" i="0">
                <a:solidFill>
                  <a:srgbClr val="1A2A3A"/>
                </a:solidFill>
                <a:latin typeface="Calibri"/>
              </a:rPr>
              <a:t>What could go wrong with this plan</a:t>
            </a:r>
          </a:p>
        </p:txBody>
      </p:sp>
      <p:sp>
        <p:nvSpPr>
          <p:cNvPr id="4" name="Rectangle 3"/>
          <p:cNvSpPr/>
          <p:nvPr/>
        </p:nvSpPr>
        <p:spPr>
          <a:xfrm>
            <a:off x="640080" y="1170432"/>
            <a:ext cx="10881360" cy="32004"/>
          </a:xfrm>
          <a:prstGeom prst="rect">
            <a:avLst/>
          </a:prstGeom>
          <a:solidFill>
            <a:srgbClr val="C9A2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463040"/>
            <a:ext cx="10789920" cy="777240"/>
          </a:xfrm>
          <a:prstGeom prst="rect">
            <a:avLst/>
          </a:prstGeom>
          <a:solidFill>
            <a:srgbClr val="EEF1F4"/>
          </a:solidFill>
          <a:ln w="12700">
            <a:solidFill>
              <a:srgbClr val="C3CCD5"/>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200" i="1">
                <a:solidFill>
                  <a:srgbClr val="6B7785"/>
                </a:solidFill>
                <a:latin typeface="Calibri"/>
              </a:rPr>
              <a:t>[ Replace each row below with your own top risks and the mitigation you actually have ]</a:t>
            </a:r>
          </a:p>
        </p:txBody>
      </p:sp>
      <p:sp>
        <p:nvSpPr>
          <p:cNvPr id="6" name="TextBox 5"/>
          <p:cNvSpPr txBox="1"/>
          <p:nvPr/>
        </p:nvSpPr>
        <p:spPr>
          <a:xfrm>
            <a:off x="685800" y="2423160"/>
            <a:ext cx="10789920" cy="3566160"/>
          </a:xfrm>
          <a:prstGeom prst="rect">
            <a:avLst/>
          </a:prstGeom>
          <a:noFill/>
        </p:spPr>
        <p:txBody>
          <a:bodyPr wrap="square">
            <a:spAutoFit/>
          </a:bodyPr>
          <a:lstStyle/>
          <a:p>
            <a:pPr>
              <a:spcAft>
                <a:spcPts val="1100"/>
              </a:spcAft>
            </a:pPr>
            <a:r>
              <a:rPr sz="1450">
                <a:solidFill>
                  <a:srgbClr val="1A2A3A"/>
                </a:solidFill>
                <a:latin typeface="Calibri"/>
              </a:rPr>
              <a:t>•  The migration duration is an estimate rather than a costed plan. Mitigation: Phase 1 converts it, and the number will move.</a:t>
            </a:r>
          </a:p>
          <a:p>
            <a:pPr>
              <a:spcAft>
                <a:spcPts val="1100"/>
              </a:spcAft>
            </a:pPr>
            <a:r>
              <a:rPr sz="1450">
                <a:solidFill>
                  <a:srgbClr val="1A2A3A"/>
                </a:solidFill>
                <a:latin typeface="Calibri"/>
              </a:rPr>
              <a:t>•  Suppliers migrate on their own timetable. Mitigation: attestation runs in parallel from Phase 1, and renewal dates become milestones.</a:t>
            </a:r>
          </a:p>
          <a:p>
            <a:pPr>
              <a:spcAft>
                <a:spcPts val="1100"/>
              </a:spcAft>
            </a:pPr>
            <a:r>
              <a:rPr sz="1450">
                <a:solidFill>
                  <a:srgbClr val="1A2A3A"/>
                </a:solidFill>
                <a:latin typeface="Calibri"/>
              </a:rPr>
              <a:t>•  Key management gates everything in production. Mitigation: it is sequenced first and treated as a programme level dependency.</a:t>
            </a:r>
          </a:p>
          <a:p>
            <a:pPr>
              <a:spcAft>
                <a:spcPts val="1100"/>
              </a:spcAft>
            </a:pPr>
            <a:r>
              <a:rPr sz="1450">
                <a:solidFill>
                  <a:srgbClr val="1A2A3A"/>
                </a:solidFill>
                <a:latin typeface="Calibri"/>
              </a:rPr>
              <a:t>•  Hybrid deployments are never retired. Mitigation: every hybrid deployment gets a retirement date recorded when it is deployed.</a:t>
            </a:r>
          </a:p>
          <a:p>
            <a:pPr>
              <a:spcAft>
                <a:spcPts val="1100"/>
              </a:spcAft>
            </a:pPr>
            <a:r>
              <a:rPr sz="1450">
                <a:solidFill>
                  <a:srgbClr val="1A2A3A"/>
                </a:solidFill>
                <a:latin typeface="Calibri"/>
              </a:rPr>
              <a:t>•  The standards may change again. Mitigation: crypto agility is a Phase 2 deliverable, so the next change is configuration not programme.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1622"/>
        </a:solidFill>
        <a:effectLst/>
      </p:bgPr>
    </p:bg>
    <p:spTree>
      <p:nvGrpSpPr>
        <p:cNvPr id="1" name=""/>
        <p:cNvGrpSpPr/>
        <p:nvPr/>
      </p:nvGrpSpPr>
      <p:grpSpPr/>
      <p:sp>
        <p:nvSpPr>
          <p:cNvPr id="2" name="TextBox 1"/>
          <p:cNvSpPr txBox="1"/>
          <p:nvPr/>
        </p:nvSpPr>
        <p:spPr>
          <a:xfrm>
            <a:off x="640080" y="384048"/>
            <a:ext cx="10881360" cy="274320"/>
          </a:xfrm>
          <a:prstGeom prst="rect">
            <a:avLst/>
          </a:prstGeom>
          <a:noFill/>
        </p:spPr>
        <p:txBody>
          <a:bodyPr wrap="square">
            <a:spAutoFit/>
          </a:bodyPr>
          <a:lstStyle/>
          <a:p>
            <a:pPr algn="l">
              <a:spcAft>
                <a:spcPts val="600"/>
              </a:spcAft>
            </a:pPr>
            <a:r>
              <a:rPr sz="1100" b="1" i="0">
                <a:solidFill>
                  <a:srgbClr val="C9A227"/>
                </a:solidFill>
                <a:latin typeface="Calibri"/>
              </a:rPr>
              <a:t>SLIDE 11 OF 12  //  WHAT TO ASK US</a:t>
            </a:r>
          </a:p>
        </p:txBody>
      </p:sp>
      <p:sp>
        <p:nvSpPr>
          <p:cNvPr id="3" name="TextBox 2"/>
          <p:cNvSpPr txBox="1"/>
          <p:nvPr/>
        </p:nvSpPr>
        <p:spPr>
          <a:xfrm>
            <a:off x="640080" y="914400"/>
            <a:ext cx="10881360" cy="640080"/>
          </a:xfrm>
          <a:prstGeom prst="rect">
            <a:avLst/>
          </a:prstGeom>
          <a:noFill/>
        </p:spPr>
        <p:txBody>
          <a:bodyPr wrap="square">
            <a:spAutoFit/>
          </a:bodyPr>
          <a:lstStyle/>
          <a:p>
            <a:pPr algn="l">
              <a:spcAft>
                <a:spcPts val="600"/>
              </a:spcAft>
            </a:pPr>
            <a:r>
              <a:rPr sz="3000" b="1" i="0">
                <a:solidFill>
                  <a:srgbClr val="FFFFFF"/>
                </a:solidFill>
                <a:latin typeface="Calibri"/>
              </a:rPr>
              <a:t>The two questions worth your time</a:t>
            </a:r>
          </a:p>
        </p:txBody>
      </p:sp>
      <p:sp>
        <p:nvSpPr>
          <p:cNvPr id="4" name="TextBox 3"/>
          <p:cNvSpPr txBox="1"/>
          <p:nvPr/>
        </p:nvSpPr>
        <p:spPr>
          <a:xfrm>
            <a:off x="640080" y="2011680"/>
            <a:ext cx="10881360" cy="1188720"/>
          </a:xfrm>
          <a:prstGeom prst="rect">
            <a:avLst/>
          </a:prstGeom>
          <a:noFill/>
        </p:spPr>
        <p:txBody>
          <a:bodyPr wrap="square">
            <a:spAutoFit/>
          </a:bodyPr>
          <a:lstStyle/>
          <a:p>
            <a:pPr algn="l">
              <a:spcAft>
                <a:spcPts val="600"/>
              </a:spcAft>
            </a:pPr>
            <a:r>
              <a:rPr sz="2000" b="1" i="0">
                <a:solidFill>
                  <a:srgbClr val="C9A227"/>
                </a:solidFill>
                <a:latin typeface="Calibri"/>
              </a:rPr>
              <a:t>1.  Which of our data classes has a negative protection margin today, and who accepted that risk?</a:t>
            </a:r>
          </a:p>
        </p:txBody>
      </p:sp>
      <p:sp>
        <p:nvSpPr>
          <p:cNvPr id="5" name="TextBox 4"/>
          <p:cNvSpPr txBox="1"/>
          <p:nvPr/>
        </p:nvSpPr>
        <p:spPr>
          <a:xfrm>
            <a:off x="640080" y="3383280"/>
            <a:ext cx="10881360" cy="1188720"/>
          </a:xfrm>
          <a:prstGeom prst="rect">
            <a:avLst/>
          </a:prstGeom>
          <a:noFill/>
        </p:spPr>
        <p:txBody>
          <a:bodyPr wrap="square">
            <a:spAutoFit/>
          </a:bodyPr>
          <a:lstStyle/>
          <a:p>
            <a:pPr algn="l">
              <a:spcAft>
                <a:spcPts val="600"/>
              </a:spcAft>
            </a:pPr>
            <a:r>
              <a:rPr sz="2000" b="1" i="0">
                <a:solidFill>
                  <a:srgbClr val="C9A227"/>
                </a:solidFill>
                <a:latin typeface="Calibri"/>
              </a:rPr>
              <a:t>2.  Is our migration duration a costed plan with named owners, or an estimate? Who would sign their name to it?</a:t>
            </a:r>
          </a:p>
        </p:txBody>
      </p:sp>
      <p:sp>
        <p:nvSpPr>
          <p:cNvPr id="6" name="TextBox 5"/>
          <p:cNvSpPr txBox="1"/>
          <p:nvPr/>
        </p:nvSpPr>
        <p:spPr>
          <a:xfrm>
            <a:off x="640080" y="4846320"/>
            <a:ext cx="10881360" cy="1097280"/>
          </a:xfrm>
          <a:prstGeom prst="rect">
            <a:avLst/>
          </a:prstGeom>
          <a:noFill/>
        </p:spPr>
        <p:txBody>
          <a:bodyPr wrap="square">
            <a:spAutoFit/>
          </a:bodyPr>
          <a:lstStyle/>
          <a:p>
            <a:pPr algn="l">
              <a:spcAft>
                <a:spcPts val="600"/>
              </a:spcAft>
            </a:pPr>
            <a:r>
              <a:rPr sz="1500" b="0" i="0">
                <a:solidFill>
                  <a:srgbClr val="D5DBE1"/>
                </a:solidFill>
                <a:latin typeface="Calibri"/>
              </a:rPr>
              <a:t>Both questions are answerable today. If either cannot be answered, that is the finding, and Phase 1 exists to close it.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640080" y="384048"/>
            <a:ext cx="10881360" cy="274320"/>
          </a:xfrm>
          <a:prstGeom prst="rect">
            <a:avLst/>
          </a:prstGeom>
          <a:noFill/>
        </p:spPr>
        <p:txBody>
          <a:bodyPr wrap="square">
            <a:spAutoFit/>
          </a:bodyPr>
          <a:lstStyle/>
          <a:p>
            <a:pPr algn="l">
              <a:spcAft>
                <a:spcPts val="600"/>
              </a:spcAft>
            </a:pPr>
            <a:r>
              <a:rPr sz="1100" b="1" i="0">
                <a:solidFill>
                  <a:srgbClr val="C9A227"/>
                </a:solidFill>
                <a:latin typeface="Calibri"/>
              </a:rPr>
              <a:t>SLIDE 12 OF 12</a:t>
            </a:r>
          </a:p>
        </p:txBody>
      </p:sp>
      <p:sp>
        <p:nvSpPr>
          <p:cNvPr id="3" name="TextBox 2"/>
          <p:cNvSpPr txBox="1"/>
          <p:nvPr/>
        </p:nvSpPr>
        <p:spPr>
          <a:xfrm>
            <a:off x="640080" y="603504"/>
            <a:ext cx="10881360" cy="566928"/>
          </a:xfrm>
          <a:prstGeom prst="rect">
            <a:avLst/>
          </a:prstGeom>
          <a:noFill/>
        </p:spPr>
        <p:txBody>
          <a:bodyPr wrap="square">
            <a:spAutoFit/>
          </a:bodyPr>
          <a:lstStyle/>
          <a:p>
            <a:pPr algn="l">
              <a:spcAft>
                <a:spcPts val="600"/>
              </a:spcAft>
            </a:pPr>
            <a:r>
              <a:rPr sz="2700" b="1" i="0">
                <a:solidFill>
                  <a:srgbClr val="1A2A3A"/>
                </a:solidFill>
                <a:latin typeface="Calibri"/>
              </a:rPr>
              <a:t>Basis, limits and verification</a:t>
            </a:r>
          </a:p>
        </p:txBody>
      </p:sp>
      <p:sp>
        <p:nvSpPr>
          <p:cNvPr id="4" name="Rectangle 3"/>
          <p:cNvSpPr/>
          <p:nvPr/>
        </p:nvSpPr>
        <p:spPr>
          <a:xfrm>
            <a:off x="640080" y="1170432"/>
            <a:ext cx="10881360" cy="32004"/>
          </a:xfrm>
          <a:prstGeom prst="rect">
            <a:avLst/>
          </a:prstGeom>
          <a:solidFill>
            <a:srgbClr val="C9A2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508760"/>
            <a:ext cx="10789920" cy="4206240"/>
          </a:xfrm>
          <a:prstGeom prst="rect">
            <a:avLst/>
          </a:prstGeom>
          <a:noFill/>
        </p:spPr>
        <p:txBody>
          <a:bodyPr wrap="square">
            <a:spAutoFit/>
          </a:bodyPr>
          <a:lstStyle/>
          <a:p>
            <a:pPr>
              <a:spcAft>
                <a:spcPts val="1100"/>
              </a:spcAft>
            </a:pPr>
            <a:r>
              <a:rPr sz="1400">
                <a:solidFill>
                  <a:srgbClr val="1A2A3A"/>
                </a:solidFill>
                <a:latin typeface="Calibri"/>
              </a:rPr>
              <a:t>•  Method: the shelf life test from When Agents Rule, Chapter 2, with the phase structure from Chapter 13 and the economics from Chapter 11.</a:t>
            </a:r>
          </a:p>
          <a:p>
            <a:pPr>
              <a:spcAft>
                <a:spcPts val="1100"/>
              </a:spcAft>
            </a:pPr>
            <a:r>
              <a:rPr sz="1400">
                <a:solidFill>
                  <a:srgbClr val="1A2A3A"/>
                </a:solidFill>
                <a:latin typeface="Calibri"/>
              </a:rPr>
              <a:t>•  Figures are produced by the free companion instruments from inputs supplied by us. They are a modelling output, not an audit, a prediction or a benchmark.</a:t>
            </a:r>
          </a:p>
          <a:p>
            <a:pPr>
              <a:spcAft>
                <a:spcPts val="1100"/>
              </a:spcAft>
            </a:pPr>
            <a:r>
              <a:rPr sz="1400">
                <a:solidFill>
                  <a:srgbClr val="1A2A3A"/>
                </a:solidFill>
                <a:latin typeface="Calibri"/>
              </a:rPr>
              <a:t>•  Quantum planning dates are a governance judgement and published assessments vary widely, which is why the position is reported across a range of dates rather than at one.</a:t>
            </a:r>
          </a:p>
          <a:p>
            <a:pPr>
              <a:spcAft>
                <a:spcPts val="1100"/>
              </a:spcAft>
            </a:pPr>
            <a:r>
              <a:rPr sz="1400">
                <a:solidFill>
                  <a:srgbClr val="1A2A3A"/>
                </a:solidFill>
                <a:latin typeface="Calibri"/>
              </a:rPr>
              <a:t>•  Federal dates reflect Executive Order 14412 of 22 June 2026 and the Commercial National Security Algorithm Suite calendar. Both must be verified against the primary source.</a:t>
            </a:r>
          </a:p>
          <a:p>
            <a:pPr>
              <a:spcAft>
                <a:spcPts val="1100"/>
              </a:spcAft>
            </a:pPr>
            <a:r>
              <a:rPr sz="1400">
                <a:solidFill>
                  <a:srgbClr val="1A2A3A"/>
                </a:solidFill>
                <a:latin typeface="Calibri"/>
              </a:rPr>
              <a:t>•  Not legal, technical or financial advice. Exposure figures are estimates of contingent loss and are not a forecast.</a:t>
            </a:r>
          </a:p>
          <a:p>
            <a:pPr>
              <a:spcAft>
                <a:spcPts val="1100"/>
              </a:spcAft>
            </a:pPr>
            <a:r>
              <a:rPr sz="1400">
                <a:solidFill>
                  <a:srgbClr val="1A2A3A"/>
                </a:solidFill>
                <a:latin typeface="Calibri"/>
              </a:rPr>
              <a:t>•  Prepared by [ name and role ]. Figures verified by [ name ] on [ date ] against [ source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